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1" r:id="rId4"/>
    <p:sldId id="262" r:id="rId5"/>
    <p:sldId id="258" r:id="rId6"/>
    <p:sldId id="259" r:id="rId7"/>
    <p:sldId id="260" r:id="rId8"/>
    <p:sldId id="263" r:id="rId9"/>
    <p:sldId id="264" r:id="rId10"/>
    <p:sldId id="266" r:id="rId11"/>
    <p:sldId id="267" r:id="rId12"/>
    <p:sldId id="268"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1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BA0B8F-91AB-48E6-BB82-64A0789B57B3}" type="datetimeFigureOut">
              <a:rPr lang="zh-TW" altLang="en-US" smtClean="0"/>
              <a:pPr/>
              <a:t>2014/8/19</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A736D4-E97C-44F0-B91F-F4633B4FED8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6A81FFF-3A30-4FAD-962C-47DCF3C3ED30}" type="datetime1">
              <a:rPr lang="zh-TW" altLang="en-US" smtClean="0"/>
              <a:pPr/>
              <a:t>2014/8/19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74543E3-D180-43A2-8E3D-DBBEBCEB2724}" type="datetime1">
              <a:rPr lang="zh-TW" altLang="en-US" smtClean="0"/>
              <a:pPr/>
              <a:t>2014/8/19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B81A782-C094-42EF-9C7D-90D77C80225C}" type="datetime1">
              <a:rPr lang="zh-TW" altLang="en-US" smtClean="0"/>
              <a:pPr/>
              <a:t>2014/8/19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5A4F11F-4583-400E-8C91-104C18B6A09F}" type="datetime1">
              <a:rPr lang="zh-TW" altLang="en-US" smtClean="0"/>
              <a:pPr/>
              <a:t>2014/8/19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AC636BD-5174-4BD3-99D4-9BBBDD6610D0}" type="datetime1">
              <a:rPr lang="zh-TW" altLang="en-US" smtClean="0"/>
              <a:pPr/>
              <a:t>2014/8/19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A39BF2C5-ED8B-4891-B7D9-07221164666E}" type="datetime1">
              <a:rPr lang="zh-TW" altLang="en-US" smtClean="0"/>
              <a:pPr/>
              <a:t>2014/8/19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CA3F4814-3286-4493-9942-4EC981ED9333}" type="datetime1">
              <a:rPr lang="zh-TW" altLang="en-US" smtClean="0"/>
              <a:pPr/>
              <a:t>2014/8/19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39F7E6E-2678-45E1-A35F-27B21621664F}" type="datetime1">
              <a:rPr lang="zh-TW" altLang="en-US" smtClean="0"/>
              <a:pPr/>
              <a:t>2014/8/19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2314E637-0BB8-42C5-8D6A-2097CDC575C4}" type="datetime1">
              <a:rPr lang="zh-TW" altLang="en-US" smtClean="0"/>
              <a:pPr/>
              <a:t>2014/8/19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9261117-2364-4614-BBEF-5BD728039E7C}" type="datetime1">
              <a:rPr lang="zh-TW" altLang="en-US" smtClean="0"/>
              <a:pPr/>
              <a:t>2014/8/19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395389F-582B-48CC-B512-1D2099C64383}" type="datetime1">
              <a:rPr lang="zh-TW" altLang="en-US" smtClean="0"/>
              <a:pPr/>
              <a:t>2014/8/19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ADA5-4D23-4BC2-BFBA-9A6139749A49}" type="datetime1">
              <a:rPr lang="zh-TW" altLang="en-US" smtClean="0"/>
              <a:pPr/>
              <a:t>2014/8/19</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en-US" altLang="zh-TW" dirty="0" smtClean="0"/>
              <a:t>Network Innovation using </a:t>
            </a:r>
            <a:r>
              <a:rPr lang="en-US" altLang="zh-TW" dirty="0" err="1" smtClean="0"/>
              <a:t>OpenFlow</a:t>
            </a:r>
            <a:r>
              <a:rPr lang="en-US" altLang="zh-TW" dirty="0" smtClean="0"/>
              <a:t>: A Survey</a:t>
            </a:r>
            <a:endParaRPr lang="zh-TW" altLang="en-US" dirty="0"/>
          </a:p>
        </p:txBody>
      </p:sp>
      <p:sp>
        <p:nvSpPr>
          <p:cNvPr id="3" name="副標題 2"/>
          <p:cNvSpPr>
            <a:spLocks noGrp="1"/>
          </p:cNvSpPr>
          <p:nvPr>
            <p:ph type="subTitle" idx="1"/>
          </p:nvPr>
        </p:nvSpPr>
        <p:spPr/>
        <p:txBody>
          <a:bodyPr>
            <a:normAutofit fontScale="70000" lnSpcReduction="20000"/>
          </a:bodyPr>
          <a:lstStyle/>
          <a:p>
            <a:r>
              <a:rPr lang="en-US" altLang="zh-TW" dirty="0" smtClean="0"/>
              <a:t>Lara, A. ; </a:t>
            </a:r>
            <a:r>
              <a:rPr lang="en-US" altLang="zh-TW" dirty="0" err="1" smtClean="0"/>
              <a:t>Kolasani</a:t>
            </a:r>
            <a:r>
              <a:rPr lang="en-US" altLang="zh-TW" dirty="0" smtClean="0"/>
              <a:t>, A. ; Ramamurthy, B.</a:t>
            </a:r>
          </a:p>
          <a:p>
            <a:r>
              <a:rPr lang="en-US" altLang="zh-TW" dirty="0" smtClean="0"/>
              <a:t>Dept. of </a:t>
            </a:r>
            <a:r>
              <a:rPr lang="en-US" altLang="zh-TW" dirty="0" err="1" smtClean="0"/>
              <a:t>Comput</a:t>
            </a:r>
            <a:r>
              <a:rPr lang="en-US" altLang="zh-TW" dirty="0" smtClean="0"/>
              <a:t>. Sci. &amp; Eng., Univ. of Nebraska-Lincoln, Lincoln, NE, USA </a:t>
            </a:r>
            <a:endParaRPr lang="zh-TW" altLang="en-US" dirty="0" smtClean="0"/>
          </a:p>
          <a:p>
            <a:r>
              <a:rPr lang="en-US" altLang="zh-TW" dirty="0" smtClean="0"/>
              <a:t>Communications Surveys &amp; Tutorials, IEEE  (Volume:16 ,  Issue: 1 )</a:t>
            </a:r>
            <a:endParaRPr lang="zh-TW" altLang="en-US" dirty="0" smtClean="0"/>
          </a:p>
          <a:p>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a:t>
            </a:fld>
            <a:endParaRPr lang="zh-TW"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Performance</a:t>
            </a:r>
            <a:endParaRPr lang="zh-TW" altLang="en-US" dirty="0"/>
          </a:p>
        </p:txBody>
      </p:sp>
      <p:sp>
        <p:nvSpPr>
          <p:cNvPr id="3" name="內容版面配置區 2"/>
          <p:cNvSpPr>
            <a:spLocks noGrp="1"/>
          </p:cNvSpPr>
          <p:nvPr>
            <p:ph idx="1"/>
          </p:nvPr>
        </p:nvSpPr>
        <p:spPr/>
        <p:txBody>
          <a:bodyPr/>
          <a:lstStyle/>
          <a:p>
            <a:r>
              <a:rPr lang="en-US" altLang="zh-TW" dirty="0" smtClean="0"/>
              <a:t>Measuring and </a:t>
            </a:r>
            <a:r>
              <a:rPr lang="en-US" altLang="zh-TW" dirty="0" err="1" smtClean="0"/>
              <a:t>modelling</a:t>
            </a:r>
            <a:r>
              <a:rPr lang="en-US" altLang="zh-TW" dirty="0" smtClean="0"/>
              <a:t> the performance of </a:t>
            </a:r>
            <a:r>
              <a:rPr lang="en-US" altLang="zh-TW" dirty="0" err="1" smtClean="0"/>
              <a:t>OpenFlow</a:t>
            </a:r>
            <a:r>
              <a:rPr lang="en-US" altLang="zh-TW" dirty="0" smtClean="0"/>
              <a:t>-based networks</a:t>
            </a:r>
          </a:p>
          <a:p>
            <a:r>
              <a:rPr lang="en-US" altLang="zh-TW" dirty="0" smtClean="0"/>
              <a:t>Improving the performance of </a:t>
            </a:r>
            <a:r>
              <a:rPr lang="en-US" altLang="zh-TW" dirty="0" err="1" smtClean="0"/>
              <a:t>OpenFlow</a:t>
            </a:r>
            <a:r>
              <a:rPr lang="en-US" altLang="zh-TW" dirty="0" smtClean="0"/>
              <a:t>-based networks</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10</a:t>
            </a:fld>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Challenges</a:t>
            </a:r>
            <a:endParaRPr lang="zh-TW" altLang="en-US" dirty="0"/>
          </a:p>
        </p:txBody>
      </p:sp>
      <p:sp>
        <p:nvSpPr>
          <p:cNvPr id="3" name="內容版面配置區 2"/>
          <p:cNvSpPr>
            <a:spLocks noGrp="1"/>
          </p:cNvSpPr>
          <p:nvPr>
            <p:ph idx="1"/>
          </p:nvPr>
        </p:nvSpPr>
        <p:spPr/>
        <p:txBody>
          <a:bodyPr/>
          <a:lstStyle/>
          <a:p>
            <a:r>
              <a:rPr lang="en-US" altLang="zh-TW" dirty="0" smtClean="0"/>
              <a:t>Security</a:t>
            </a:r>
          </a:p>
          <a:p>
            <a:r>
              <a:rPr lang="en-US" altLang="zh-TW" dirty="0" smtClean="0"/>
              <a:t>Availability</a:t>
            </a:r>
          </a:p>
          <a:p>
            <a:r>
              <a:rPr lang="en-US" altLang="zh-TW" dirty="0" smtClean="0"/>
              <a:t> Scalability</a:t>
            </a:r>
          </a:p>
          <a:p>
            <a:r>
              <a:rPr lang="en-US" altLang="zh-TW" dirty="0" smtClean="0"/>
              <a:t>Survivability</a:t>
            </a:r>
          </a:p>
          <a:p>
            <a:r>
              <a:rPr lang="en-US" altLang="zh-TW" dirty="0" smtClean="0"/>
              <a:t>Capital Expenditure (CAPEX) and Operating Expenditure (OPEX)</a:t>
            </a:r>
          </a:p>
          <a:p>
            <a:r>
              <a:rPr lang="en-US" altLang="zh-TW" dirty="0" smtClean="0"/>
              <a:t>Compatibility</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11</a:t>
            </a:fld>
            <a:endParaRPr lang="zh-TW" alt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normAutofit fontScale="77500" lnSpcReduction="20000"/>
          </a:bodyPr>
          <a:lstStyle/>
          <a:p>
            <a:pPr marL="514350" indent="-514350">
              <a:buFont typeface="+mj-lt"/>
              <a:buAutoNum type="arabicPeriod"/>
            </a:pPr>
            <a:r>
              <a:rPr lang="en-US" altLang="zh-TW" dirty="0" smtClean="0"/>
              <a:t>Applications have been developed</a:t>
            </a:r>
          </a:p>
          <a:p>
            <a:pPr marL="514350" indent="-514350">
              <a:buFont typeface="+mj-lt"/>
              <a:buAutoNum type="arabicPeriod"/>
            </a:pPr>
            <a:r>
              <a:rPr lang="en-US" altLang="zh-TW" dirty="0" err="1" smtClean="0"/>
              <a:t>OpenFlow</a:t>
            </a:r>
            <a:r>
              <a:rPr lang="en-US" altLang="zh-TW" dirty="0" smtClean="0"/>
              <a:t> switches have been used as  a  multi-layer network  device.</a:t>
            </a:r>
          </a:p>
          <a:p>
            <a:pPr marL="514350" indent="-514350">
              <a:buFont typeface="+mj-lt"/>
              <a:buAutoNum type="arabicPeriod"/>
            </a:pPr>
            <a:r>
              <a:rPr lang="en-US" altLang="zh-TW" dirty="0" smtClean="0"/>
              <a:t>more  than  one  controller  could  be  used to  address  some  of  the  challenges  such  as  availability  or reliability</a:t>
            </a:r>
          </a:p>
          <a:p>
            <a:pPr marL="514350" indent="-514350">
              <a:buFont typeface="+mj-lt"/>
              <a:buAutoNum type="arabicPeriod"/>
            </a:pPr>
            <a:r>
              <a:rPr lang="en-US" altLang="zh-TW" dirty="0" smtClean="0"/>
              <a:t>Realistic hardware simulations</a:t>
            </a:r>
          </a:p>
          <a:p>
            <a:pPr marL="514350" indent="-514350">
              <a:buFont typeface="+mj-lt"/>
              <a:buAutoNum type="arabicPeriod"/>
            </a:pPr>
            <a:r>
              <a:rPr lang="en-US" altLang="zh-TW" dirty="0" smtClean="0"/>
              <a:t>data center virtualization</a:t>
            </a:r>
          </a:p>
          <a:p>
            <a:pPr marL="514350" indent="-514350"/>
            <a:r>
              <a:rPr lang="en-US" altLang="zh-TW" dirty="0" smtClean="0"/>
              <a:t>In  conclusion,  </a:t>
            </a:r>
            <a:r>
              <a:rPr lang="en-US" altLang="zh-TW" dirty="0" err="1" smtClean="0"/>
              <a:t>OpenFlow</a:t>
            </a:r>
            <a:r>
              <a:rPr lang="en-US" altLang="zh-TW" dirty="0" smtClean="0"/>
              <a:t>  is  one  of  the transformational</a:t>
            </a:r>
            <a:r>
              <a:rPr lang="zh-TW" altLang="en-US" dirty="0" smtClean="0"/>
              <a:t> </a:t>
            </a:r>
            <a:r>
              <a:rPr lang="en-US" altLang="zh-TW" dirty="0" smtClean="0"/>
              <a:t>technologies to affect the networking vendor community in the</a:t>
            </a:r>
            <a:r>
              <a:rPr lang="zh-TW" altLang="en-US" dirty="0" smtClean="0"/>
              <a:t> </a:t>
            </a:r>
            <a:r>
              <a:rPr lang="en-US" altLang="zh-TW" dirty="0" smtClean="0"/>
              <a:t>last decade and exhibits tremendous scope for future research</a:t>
            </a:r>
            <a:r>
              <a:rPr lang="zh-TW" altLang="en-US" dirty="0" smtClean="0"/>
              <a:t> </a:t>
            </a:r>
            <a:r>
              <a:rPr lang="en-US" altLang="zh-TW" dirty="0" smtClean="0"/>
              <a:t>and deployment.</a:t>
            </a:r>
          </a:p>
          <a:p>
            <a:pPr marL="514350" indent="-514350">
              <a:buNone/>
            </a:pPr>
            <a:endParaRPr lang="en-US" altLang="zh-TW" dirty="0" smtClean="0"/>
          </a:p>
          <a:p>
            <a:pPr>
              <a:buNone/>
            </a:pPr>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12</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lstStyle/>
          <a:p>
            <a:r>
              <a:rPr lang="en-US" altLang="zh-TW" dirty="0" smtClean="0"/>
              <a:t>Introduction</a:t>
            </a:r>
          </a:p>
          <a:p>
            <a:r>
              <a:rPr lang="en-US" altLang="zh-TW" dirty="0" smtClean="0"/>
              <a:t>Motivation</a:t>
            </a:r>
          </a:p>
          <a:p>
            <a:r>
              <a:rPr lang="en-US" altLang="zh-TW" dirty="0" smtClean="0"/>
              <a:t>Background knowledge</a:t>
            </a:r>
          </a:p>
          <a:p>
            <a:r>
              <a:rPr lang="en-US" altLang="zh-TW" dirty="0" smtClean="0"/>
              <a:t>Capability</a:t>
            </a:r>
          </a:p>
          <a:p>
            <a:r>
              <a:rPr lang="en-US" altLang="zh-TW" dirty="0" smtClean="0"/>
              <a:t>Performance</a:t>
            </a:r>
          </a:p>
          <a:p>
            <a:r>
              <a:rPr lang="en-US" altLang="zh-TW" dirty="0" smtClean="0"/>
              <a:t>Conclusion</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lstStyle/>
          <a:p>
            <a:r>
              <a:rPr lang="en-US" altLang="zh-TW" dirty="0" err="1" smtClean="0"/>
              <a:t>OpenFlow</a:t>
            </a:r>
            <a:r>
              <a:rPr lang="en-US" altLang="zh-TW" dirty="0" smtClean="0"/>
              <a:t> is currently the most commonly deployed Software Defined Networking (SDN) technology. SDN consists of decoupling the control and data plans of a network.</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3</a:t>
            </a:fld>
            <a:endParaRPr lang="zh-TW" altLang="en-US"/>
          </a:p>
        </p:txBody>
      </p:sp>
      <p:pic>
        <p:nvPicPr>
          <p:cNvPr id="5" name="圖片 4" descr="04.PNG"/>
          <p:cNvPicPr>
            <a:picLocks noChangeAspect="1"/>
          </p:cNvPicPr>
          <p:nvPr/>
        </p:nvPicPr>
        <p:blipFill>
          <a:blip r:embed="rId2" cstate="print"/>
          <a:stretch>
            <a:fillRect/>
          </a:stretch>
        </p:blipFill>
        <p:spPr>
          <a:xfrm>
            <a:off x="4427984" y="3645024"/>
            <a:ext cx="3456384" cy="298960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Motivation</a:t>
            </a:r>
            <a:endParaRPr lang="zh-TW" altLang="en-US" dirty="0"/>
          </a:p>
        </p:txBody>
      </p:sp>
      <p:sp>
        <p:nvSpPr>
          <p:cNvPr id="3" name="內容版面配置區 2"/>
          <p:cNvSpPr>
            <a:spLocks noGrp="1"/>
          </p:cNvSpPr>
          <p:nvPr>
            <p:ph idx="1"/>
          </p:nvPr>
        </p:nvSpPr>
        <p:spPr/>
        <p:txBody>
          <a:bodyPr>
            <a:normAutofit fontScale="92500" lnSpcReduction="20000"/>
          </a:bodyPr>
          <a:lstStyle/>
          <a:p>
            <a:r>
              <a:rPr lang="en-US" altLang="zh-TW" dirty="0" smtClean="0"/>
              <a:t>One motivation of SDN is to perform network tasks that could not be done without additional software for each of the switching elements.</a:t>
            </a:r>
          </a:p>
          <a:p>
            <a:r>
              <a:rPr lang="en-US" altLang="zh-TW" dirty="0" smtClean="0"/>
              <a:t>Developed applications can control the switches by running on top  of a  network operating system, which works as an intermediate  layer  between  the  switch  and  the  application.</a:t>
            </a:r>
          </a:p>
          <a:p>
            <a:r>
              <a:rPr lang="en-US" altLang="zh-TW" dirty="0" smtClean="0"/>
              <a:t>Another motivation is to move part of the complexity of the network to  the software-based controller instead  of relying only on the hardware network devices.</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4</a:t>
            </a:fld>
            <a:endParaRPr lang="zh-TW"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This survey paper is the first comprehensive document, in our opinion, to discuss the capabilities, applications, deployments  and  challenges  of  </a:t>
            </a:r>
            <a:r>
              <a:rPr lang="en-US" altLang="zh-TW" dirty="0" err="1" smtClean="0"/>
              <a:t>OpenFlow</a:t>
            </a:r>
            <a:r>
              <a:rPr lang="en-US" altLang="zh-TW" dirty="0" smtClean="0"/>
              <a:t>  networks  in  local  and wide area environments. </a:t>
            </a:r>
          </a:p>
          <a:p>
            <a:endParaRPr lang="en-US" altLang="zh-TW" dirty="0" smtClean="0"/>
          </a:p>
          <a:p>
            <a:r>
              <a:rPr lang="en-US" altLang="zh-TW" dirty="0" smtClean="0"/>
              <a:t>This paper explain how </a:t>
            </a:r>
            <a:r>
              <a:rPr lang="en-US" altLang="zh-TW" dirty="0" err="1" smtClean="0"/>
              <a:t>OpenFlow</a:t>
            </a:r>
            <a:r>
              <a:rPr lang="en-US" altLang="zh-TW" dirty="0" smtClean="0"/>
              <a:t> has received major attention among SDN technologies but we also point out the difference between SDN and </a:t>
            </a:r>
            <a:r>
              <a:rPr lang="en-US" altLang="zh-TW" dirty="0" err="1" smtClean="0"/>
              <a:t>OpenFlow</a:t>
            </a:r>
            <a:r>
              <a:rPr lang="en-US" altLang="zh-TW" dirty="0" smtClean="0"/>
              <a:t>.</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5</a:t>
            </a:fld>
            <a:endParaRPr lang="zh-TW" alt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Background knowledge</a:t>
            </a:r>
            <a:endParaRPr lang="zh-TW" altLang="en-US" dirty="0"/>
          </a:p>
        </p:txBody>
      </p:sp>
      <p:sp>
        <p:nvSpPr>
          <p:cNvPr id="3" name="內容版面配置區 2"/>
          <p:cNvSpPr>
            <a:spLocks noGrp="1"/>
          </p:cNvSpPr>
          <p:nvPr>
            <p:ph idx="1"/>
          </p:nvPr>
        </p:nvSpPr>
        <p:spPr/>
        <p:txBody>
          <a:bodyPr>
            <a:normAutofit fontScale="92500" lnSpcReduction="20000"/>
          </a:bodyPr>
          <a:lstStyle/>
          <a:p>
            <a:r>
              <a:rPr lang="en-US" altLang="zh-TW" dirty="0" smtClean="0"/>
              <a:t>SOFTNET </a:t>
            </a:r>
          </a:p>
          <a:p>
            <a:pPr lvl="1"/>
            <a:r>
              <a:rPr lang="en-US" altLang="zh-TW" dirty="0" smtClean="0"/>
              <a:t>One  of the  first  approaches  was  SOFTNET ,  an experimental </a:t>
            </a:r>
            <a:r>
              <a:rPr lang="en-US" altLang="zh-TW" dirty="0" err="1" smtClean="0"/>
              <a:t>multihop</a:t>
            </a:r>
            <a:r>
              <a:rPr lang="en-US" altLang="zh-TW" dirty="0" smtClean="0"/>
              <a:t>  packet  radio  network  that  introduced the  idea  of adding commands to the contents of each packet. </a:t>
            </a:r>
          </a:p>
          <a:p>
            <a:pPr lvl="1"/>
            <a:endParaRPr lang="en-US" altLang="zh-TW" dirty="0" smtClean="0"/>
          </a:p>
          <a:p>
            <a:pPr lvl="1"/>
            <a:r>
              <a:rPr lang="en-US" altLang="zh-TW" dirty="0" smtClean="0"/>
              <a:t>Goal : It was to modify a network node during operation time, using commands written in the SOFTNET language. </a:t>
            </a:r>
          </a:p>
          <a:p>
            <a:endParaRPr lang="en-US" altLang="zh-TW" dirty="0" smtClean="0"/>
          </a:p>
          <a:p>
            <a:pPr lvl="1"/>
            <a:r>
              <a:rPr lang="en-US" altLang="zh-TW" dirty="0" smtClean="0"/>
              <a:t>Motivation :To enable the experiments with different network protocols.</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Background knowledge (Cont.)</a:t>
            </a:r>
            <a:endParaRPr lang="zh-TW" altLang="en-US" dirty="0"/>
          </a:p>
        </p:txBody>
      </p:sp>
      <p:sp>
        <p:nvSpPr>
          <p:cNvPr id="3" name="內容版面配置區 2"/>
          <p:cNvSpPr>
            <a:spLocks noGrp="1"/>
          </p:cNvSpPr>
          <p:nvPr>
            <p:ph idx="1"/>
          </p:nvPr>
        </p:nvSpPr>
        <p:spPr/>
        <p:txBody>
          <a:bodyPr/>
          <a:lstStyle/>
          <a:p>
            <a:r>
              <a:rPr lang="en-US" altLang="zh-TW" dirty="0" smtClean="0"/>
              <a:t>Active  Networks  (AN)</a:t>
            </a:r>
          </a:p>
          <a:p>
            <a:pPr lvl="1"/>
            <a:r>
              <a:rPr lang="en-US" altLang="zh-TW" dirty="0" smtClean="0"/>
              <a:t>It was  to  allow packets to contain programs that could be executed by the network devices  that they  traversed. </a:t>
            </a:r>
          </a:p>
          <a:p>
            <a:r>
              <a:rPr lang="en-US" altLang="zh-TW" dirty="0" smtClean="0"/>
              <a:t>SOFTNET and Active Networks did not use software components to control the network devices. The programmability of the network was achieved by adding source code to the payload  of  the  packets. </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7</a:t>
            </a:fld>
            <a:endParaRPr lang="zh-TW"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Background knowledge (Cont.)</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The difference between SDN and the previous approaches is that a software component running on a server or a CPU is added to the architecture of the network.</a:t>
            </a:r>
          </a:p>
          <a:p>
            <a:endParaRPr lang="en-US" altLang="zh-TW" dirty="0" smtClean="0"/>
          </a:p>
          <a:p>
            <a:r>
              <a:rPr lang="en-US" altLang="zh-TW" dirty="0" smtClean="0"/>
              <a:t>In SDN, the software component is responsible for the control plane of the network. This  is  why  we  say  that  SDN  decouples  the  control  and data planes, as this distinction was not as clear in previous approaches.</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8</a:t>
            </a:fld>
            <a:endParaRPr lang="zh-TW"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Capability</a:t>
            </a:r>
            <a:endParaRPr lang="zh-TW" altLang="en-US" dirty="0"/>
          </a:p>
        </p:txBody>
      </p:sp>
      <p:sp>
        <p:nvSpPr>
          <p:cNvPr id="3" name="內容版面配置區 2"/>
          <p:cNvSpPr>
            <a:spLocks noGrp="1"/>
          </p:cNvSpPr>
          <p:nvPr>
            <p:ph idx="1"/>
          </p:nvPr>
        </p:nvSpPr>
        <p:spPr/>
        <p:txBody>
          <a:bodyPr/>
          <a:lstStyle/>
          <a:p>
            <a:r>
              <a:rPr lang="en-US" altLang="zh-TW" dirty="0" err="1" smtClean="0"/>
              <a:t>OpenFlow</a:t>
            </a:r>
            <a:r>
              <a:rPr lang="en-US" altLang="zh-TW" dirty="0" smtClean="0"/>
              <a:t>  architectures  allow  </a:t>
            </a:r>
          </a:p>
          <a:p>
            <a:pPr lvl="1"/>
            <a:r>
              <a:rPr lang="en-US" altLang="zh-TW" dirty="0" smtClean="0"/>
              <a:t>centralized  control  of  the network</a:t>
            </a:r>
          </a:p>
          <a:p>
            <a:pPr lvl="1"/>
            <a:r>
              <a:rPr lang="en-US" altLang="zh-TW" dirty="0" smtClean="0"/>
              <a:t>software-based traffic analysis</a:t>
            </a:r>
          </a:p>
          <a:p>
            <a:pPr lvl="2"/>
            <a:r>
              <a:rPr lang="en-US" altLang="zh-TW" dirty="0" smtClean="0"/>
              <a:t>Ex : </a:t>
            </a:r>
            <a:r>
              <a:rPr lang="en-US" altLang="zh-TW" dirty="0" err="1" smtClean="0"/>
              <a:t>DDoS</a:t>
            </a:r>
            <a:endParaRPr lang="en-US" altLang="zh-TW" dirty="0" smtClean="0"/>
          </a:p>
          <a:p>
            <a:pPr lvl="1"/>
            <a:r>
              <a:rPr lang="en-US" altLang="zh-TW" dirty="0" smtClean="0"/>
              <a:t>dynamic  updating of forwarding rules</a:t>
            </a:r>
          </a:p>
          <a:p>
            <a:pPr lvl="1"/>
            <a:r>
              <a:rPr lang="en-US" altLang="zh-TW" dirty="0" smtClean="0"/>
              <a:t>flow abstraction.</a:t>
            </a:r>
            <a:endParaRPr lang="zh-TW" altLang="en-US" dirty="0" smtClean="0"/>
          </a:p>
          <a:p>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9</a:t>
            </a:fld>
            <a:endParaRPr lang="zh-TW" altLang="en-US"/>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567</Words>
  <Application>Microsoft Office PowerPoint</Application>
  <PresentationFormat>如螢幕大小 (4:3)</PresentationFormat>
  <Paragraphs>72</Paragraphs>
  <Slides>12</Slides>
  <Notes>0</Notes>
  <HiddenSlides>2</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Office 佈景主題</vt:lpstr>
      <vt:lpstr>Network Innovation using OpenFlow: A Survey</vt:lpstr>
      <vt:lpstr>Outline</vt:lpstr>
      <vt:lpstr>Introduction</vt:lpstr>
      <vt:lpstr>Motivation</vt:lpstr>
      <vt:lpstr>投影片 5</vt:lpstr>
      <vt:lpstr>Background knowledge</vt:lpstr>
      <vt:lpstr>Background knowledge (Cont.)</vt:lpstr>
      <vt:lpstr>Background knowledge (Cont.)</vt:lpstr>
      <vt:lpstr>Capability</vt:lpstr>
      <vt:lpstr>Performance</vt:lpstr>
      <vt:lpstr>Challenges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Nillson</dc:creator>
  <cp:lastModifiedBy>Nillson</cp:lastModifiedBy>
  <cp:revision>134</cp:revision>
  <dcterms:created xsi:type="dcterms:W3CDTF">2014-08-18T14:07:35Z</dcterms:created>
  <dcterms:modified xsi:type="dcterms:W3CDTF">2014-08-19T12:23:55Z</dcterms:modified>
</cp:coreProperties>
</file>